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4630400" cy="8229600"/>
  <p:notesSz cx="8229600" cy="14630400"/>
  <p:embeddedFontLst>
    <p:embeddedFont>
      <p:font typeface="Instrument Sans Medium"/>
      <p:regular r:id="rId37"/>
    </p:embeddedFont>
    <p:embeddedFont>
      <p:font typeface="Instrument Sans Medium"/>
      <p:regular r:id="rId38"/>
    </p:embeddedFont>
    <p:embeddedFont>
      <p:font typeface="Instrument Sans Medium"/>
      <p:regular r:id="rId39"/>
    </p:embeddedFont>
    <p:embeddedFont>
      <p:font typeface="Instrument Sans Medium"/>
      <p:regular r:id="rId40"/>
    </p:embeddedFont>
    <p:embeddedFont>
      <p:font typeface="Open Sans"/>
      <p:regular r:id="rId41"/>
    </p:embeddedFont>
    <p:embeddedFont>
      <p:font typeface="Open Sans"/>
      <p:regular r:id="rId42"/>
    </p:embeddedFont>
    <p:embeddedFont>
      <p:font typeface="Open Sans"/>
      <p:regular r:id="rId43"/>
    </p:embeddedFont>
    <p:embeddedFont>
      <p:font typeface="Open Sans"/>
      <p:regular r:id="rId4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37" Type="http://schemas.openxmlformats.org/officeDocument/2006/relationships/font" Target="fonts/font1.fntdata"/><Relationship Id="rId38" Type="http://schemas.openxmlformats.org/officeDocument/2006/relationships/font" Target="fonts/font2.fntdata"/><Relationship Id="rId39" Type="http://schemas.openxmlformats.org/officeDocument/2006/relationships/font" Target="fonts/font3.fntdata"/><Relationship Id="rId40" Type="http://schemas.openxmlformats.org/officeDocument/2006/relationships/font" Target="fonts/font4.fntdata"/><Relationship Id="rId41" Type="http://schemas.openxmlformats.org/officeDocument/2006/relationships/font" Target="fonts/font5.fntdata"/><Relationship Id="rId42" Type="http://schemas.openxmlformats.org/officeDocument/2006/relationships/font" Target="fonts/font6.fntdata"/><Relationship Id="rId43" Type="http://schemas.openxmlformats.org/officeDocument/2006/relationships/font" Target="fonts/font7.fntdata"/><Relationship Id="rId4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1-1.png>
</file>

<file path=ppt/media/image-14-1.png>
</file>

<file path=ppt/media/image-15-1.png>
</file>

<file path=ppt/media/image-16-1.png>
</file>

<file path=ppt/media/image-17-1.png>
</file>

<file path=ppt/media/image-17-2.png>
</file>

<file path=ppt/media/image-17-3.png>
</file>

<file path=ppt/media/image-17-4.png>
</file>

<file path=ppt/media/image-18-1.png>
</file>

<file path=ppt/media/image-18-2.png>
</file>

<file path=ppt/media/image-18-3.png>
</file>

<file path=ppt/media/image-18-4.png>
</file>

<file path=ppt/media/image-2-1.png>
</file>

<file path=ppt/media/image-20-1.png>
</file>

<file path=ppt/media/image-22-1.png>
</file>

<file path=ppt/media/image-23-1.png>
</file>

<file path=ppt/media/image-23-2.png>
</file>

<file path=ppt/media/image-23-3.png>
</file>

<file path=ppt/media/image-23-4.png>
</file>

<file path=ppt/media/image-24-1.png>
</file>

<file path=ppt/media/image-24-2.png>
</file>

<file path=ppt/media/image-24-3.png>
</file>

<file path=ppt/media/image-24-4.png>
</file>

<file path=ppt/media/image-25-1.png>
</file>

<file path=ppt/media/image-26-1.png>
</file>

<file path=ppt/media/image-27-1.png>
</file>

<file path=ppt/media/image-27-2.png>
</file>

<file path=ppt/media/image-27-3.png>
</file>

<file path=ppt/media/image-27-4.png>
</file>

<file path=ppt/media/image-29-1.png>
</file>

<file path=ppt/media/image-29-2.png>
</file>

<file path=ppt/media/image-29-3.png>
</file>

<file path=ppt/media/image-29-4.png>
</file>

<file path=ppt/media/image-30-1.png>
</file>

<file path=ppt/media/image-4-1.png>
</file>

<file path=ppt/media/image-5-1.png>
</file>

<file path=ppt/media/image-6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3" Type="http://schemas.openxmlformats.org/officeDocument/2006/relationships/image" Target="../media/image-17-3.png"/><Relationship Id="rId4" Type="http://schemas.openxmlformats.org/officeDocument/2006/relationships/image" Target="../media/image-17-4.png"/><Relationship Id="rId5" Type="http://schemas.openxmlformats.org/officeDocument/2006/relationships/slideLayout" Target="../slideLayouts/slideLayout18.xml"/><Relationship Id="rId6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3" Type="http://schemas.openxmlformats.org/officeDocument/2006/relationships/image" Target="../media/image-18-3.png"/><Relationship Id="rId4" Type="http://schemas.openxmlformats.org/officeDocument/2006/relationships/image" Target="../media/image-18-4.png"/><Relationship Id="rId5" Type="http://schemas.openxmlformats.org/officeDocument/2006/relationships/slideLayout" Target="../slideLayouts/slideLayout19.xml"/><Relationship Id="rId6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2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23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image" Target="../media/image-23-2.png"/><Relationship Id="rId3" Type="http://schemas.openxmlformats.org/officeDocument/2006/relationships/image" Target="../media/image-23-3.png"/><Relationship Id="rId4" Type="http://schemas.openxmlformats.org/officeDocument/2006/relationships/image" Target="../media/image-23-4.png"/><Relationship Id="rId5" Type="http://schemas.openxmlformats.org/officeDocument/2006/relationships/slideLayout" Target="../slideLayouts/slideLayout24.xml"/><Relationship Id="rId6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image" Target="../media/image-24-2.png"/><Relationship Id="rId3" Type="http://schemas.openxmlformats.org/officeDocument/2006/relationships/image" Target="../media/image-24-3.png"/><Relationship Id="rId4" Type="http://schemas.openxmlformats.org/officeDocument/2006/relationships/image" Target="../media/image-24-4.png"/><Relationship Id="rId5" Type="http://schemas.openxmlformats.org/officeDocument/2006/relationships/slideLayout" Target="../slideLayouts/slideLayout25.xml"/><Relationship Id="rId6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26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27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image" Target="../media/image-27-2.png"/><Relationship Id="rId3" Type="http://schemas.openxmlformats.org/officeDocument/2006/relationships/image" Target="../media/image-27-3.png"/><Relationship Id="rId4" Type="http://schemas.openxmlformats.org/officeDocument/2006/relationships/image" Target="../media/image-27-4.png"/><Relationship Id="rId5" Type="http://schemas.openxmlformats.org/officeDocument/2006/relationships/slideLayout" Target="../slideLayouts/slideLayout28.xml"/><Relationship Id="rId6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image" Target="../media/image-29-2.png"/><Relationship Id="rId3" Type="http://schemas.openxmlformats.org/officeDocument/2006/relationships/image" Target="../media/image-29-3.png"/><Relationship Id="rId4" Type="http://schemas.openxmlformats.org/officeDocument/2006/relationships/image" Target="../media/image-29-4.png"/><Relationship Id="rId5" Type="http://schemas.openxmlformats.org/officeDocument/2006/relationships/slideLayout" Target="../slideLayouts/slideLayout30.xml"/><Relationship Id="rId6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png"/><Relationship Id="rId2" Type="http://schemas.openxmlformats.org/officeDocument/2006/relationships/slideLayout" Target="../slideLayouts/slideLayout3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4525"/>
            <a:ext cx="60531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DeepFake图像检测系统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随着深度学习技术的发展，DeepFake换脸技术已经达到以假乱真的程度，带来了严重的社会问题。为应对这一挑战，我们开发了一套先进的DeepFake图像检测系统。该系统采用最新的人工智能技术，能够高效、准确地识别伪造图像，为维护社会秩序和个人隐私提供强有力的技术支持。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6236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检测机制：人脸特征验证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面部特征点分布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分析面部关键点的分布情况，检测是否符合自然人脸的特征。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表情自然度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336030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评估面部表情的自然程度，识别可能的不协调或不自然表情。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505182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皮肤纹理分析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细致分析皮肤纹理，发现可能的人工合成或修改痕迹。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训练优化策略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学习率调度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采用CosineAnnealingLR策略，动态调整学习率，提高模型收敛效率。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批次处理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实现动态批次大小，根据数据复杂度自适应调整，优化训练过程。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损失函数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使用改进的交叉熵损失，增强模型对难样本的学习能力。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推理加速技术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模型压缩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通过知识蒸馏技术，将大模型的知识转移到小模型中，实现模型压缩和加速。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计算优化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采用算子融合技术，减少中间计算步骤，提高整体推理效率。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内存管理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实现显存复用策略，优化内存使用，提高GPU利用率。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69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准确性评估指标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05852"/>
            <a:ext cx="13042821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01347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315718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指标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45824" y="315718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目标值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366379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224" y="380750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分类准确率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5824" y="380750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95%以上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31411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224" y="445781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误报率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824" y="445781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&lt;3%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96443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224" y="510813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漏报率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5824" y="510813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&lt;2%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614749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224" y="575845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AUC值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45824" y="575845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0.98+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54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性能评估指标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982742" y="3394591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单张处理时间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99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目标为小于50毫秒，确保系统的实时性能。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4846796" y="3394591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批处理吞吐量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99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目标为每秒处理超过100张图像，满足大规模应用需求。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3" name="Text 10"/>
          <p:cNvSpPr/>
          <p:nvPr/>
        </p:nvSpPr>
        <p:spPr>
          <a:xfrm>
            <a:off x="950714" y="5092779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GPU显存占用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49818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控制在4GB以下，优化资源利用。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4837271" y="5092779"/>
            <a:ext cx="2065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CPU利用率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49818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保持在60%以下，确保系统稳定运行。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混淆矩阵分析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55952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真阳性(TP)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正确识别的伪造图像，反映系统的检测能力。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55952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假阳性(FP)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误判的真实图像，反映系统的误报情况。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真阴性(TN)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正确识别的真实图像，反映系统的准确性。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4752618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4" name="Text 11"/>
          <p:cNvSpPr/>
          <p:nvPr/>
        </p:nvSpPr>
        <p:spPr>
          <a:xfrm>
            <a:off x="491228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假阴性(FN)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12281" y="546985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漏检的伪造图像，反映系统的漏报情况。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725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媒体内容审核应用：新闻图片验证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624971"/>
            <a:ext cx="30480" cy="4737378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12003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8801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6554153" y="2965133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8517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实时新闻图片审核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34220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对新闻媒体上传的图片进行实时检测，确保内容真实性。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65379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4138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9"/>
          <p:cNvSpPr/>
          <p:nvPr/>
        </p:nvSpPr>
        <p:spPr>
          <a:xfrm>
            <a:off x="6526530" y="4498896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历史图片真实性核查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875967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对历史新闻图片库进行回溯检查，识别可能的伪造内容。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187559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94764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6522125" y="6032659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9193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突发事件图片验证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409730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对突发新闻事件相关的图片进行快速验证，防止虚假信息传播。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媒体内容审核应用：社交媒体监控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用户上传内容筛查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对用户上传的图片进行自动化检测，过滤可能的DeepFake内容。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热点传播内容核验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对社交媒体上快速传播的热点图片进行真实性核验。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违规内容快速识别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快速识别和标记可能违反平台规则的DeepFake图像。</a:t>
            </a:r>
            <a:endParaRPr lang="en-US" sz="17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095" y="597218"/>
            <a:ext cx="5972175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金融安全应用：身份认证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09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远程开户验证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00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在线银行开户过程中，对用户上传的证件照片进行DeepFake检测。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" y="3830241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0095" y="459033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交易身份确认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009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大额交易时，对用户提供的实时照片进行真实性验证。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00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贷款申请审核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00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在贷款申请过程中，对申请人提供的证件和照片进行DeepFake检测。</a:t>
            </a:r>
            <a:endParaRPr lang="en-US" sz="17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803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金融安全应用：反欺诈系统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证件真伪识别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对用户提供的身份证、护照等证件照片进行DeepFake检测，防止身份欺诈。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视频面签核验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在远程视频面签过程中，实时检测可能的DeepFake视频，确保申请人身份真实。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异常行为监测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结合DeepFake检测和行为分析，识别可能的欺诈行为模式。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78888"/>
            <a:ext cx="620220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DeepFake技术带来的社会问题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65616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6469142" y="2741176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65616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公众人物形象被恶意篡改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50091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DeepFake技术可能被用来制作虚假的公众人物视频或图像，损害其声誉和公信力。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65616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10333196" y="2741176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6561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金融诈骗案件频发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14658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犯罪分子可能利用DeepFake技术冒充他人，进行金融诈骗活动。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07158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3" name="Text 10"/>
          <p:cNvSpPr/>
          <p:nvPr/>
        </p:nvSpPr>
        <p:spPr>
          <a:xfrm>
            <a:off x="6437114" y="5156597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0715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虚假新闻快速传播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56200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DeepFake技术可能被用来制作和传播虚假新闻，误导公众舆论。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507158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10323671" y="5156597"/>
            <a:ext cx="2065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08983" y="50715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个人隐私安全受到威胁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08983" y="556200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普通人的照片可能被用于制作DeepFake内容，侵犯个人隐私权。</a:t>
            </a:r>
            <a:endParaRPr lang="en-US" sz="17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90749"/>
            <a:ext cx="73706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技术创新点：自适应特征提取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982742" y="5479852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动态特征权重调整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885259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根据输入图像的特性，动态调整不同特征的权重，提高检测的适应性。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5378291" y="5479852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多尺度特征融合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885259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融合不同尺度的图像特征，全面捕捉DeepFake图像的各种痕迹。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3" name="Text 10"/>
          <p:cNvSpPr/>
          <p:nvPr/>
        </p:nvSpPr>
        <p:spPr>
          <a:xfrm>
            <a:off x="9797058" y="5479852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注意力机制优化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885259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引入注意力机制，重点关注图像中可能存在伪造的关键区域。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55344"/>
            <a:ext cx="6236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技术创新点：轻量化设计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804285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模型剪枝优化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452151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通过剪枝技术减少模型参数，在保持性能的同时降低计算复杂度。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804285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参数量精简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452151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优化网络结构，减少冗余参数，提高模型效率。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804285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计算效率提升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452151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采用高效算法和优化技术，提升模型整体计算效率。</a:t>
            </a:r>
            <a:endParaRPr lang="en-US" sz="17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030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单机部署方案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451973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94703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7071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1067753" y="2792135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6787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适用场景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316920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适用于小规模应用，如个人工作站或小型企业环境。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480798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2408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9"/>
          <p:cNvSpPr/>
          <p:nvPr/>
        </p:nvSpPr>
        <p:spPr>
          <a:xfrm>
            <a:off x="1040130" y="4325898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资源占用优化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70296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针对单机环境优化资源使用，确保系统高效运行。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01456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7746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1035725" y="5859661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快速启动部署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23673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提供一键部署方案，简化安装和配置过程。</a:t>
            </a:r>
            <a:endParaRPr lang="en-US" sz="175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分布式部署方案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负载均衡设计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实现智能负载均衡，优化任务分配，提高系统整体处理能力。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横向扩展能力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支持动态添加计算节点，实现系统性能的线性扩展。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故障自动恢复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设计故障检测和自动恢复机制，确保系统的高可用性。</a:t>
            </a:r>
            <a:endParaRPr lang="en-US" sz="17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6803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系统监控与维护：性能监控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实时负载监测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实时监控系统负载情况，及时发现性能瓶颈。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资源利用率追踪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336030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跟踪CPU、内存、GPU等资源的使用情况，优化资源分配。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505182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响应时间统计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统计系统响应时间，确保满足实时性要求。</a:t>
            </a:r>
            <a:endParaRPr lang="en-US" sz="175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7012"/>
            <a:ext cx="6803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系统监控与维护：异常处理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55952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自动告警机制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设置多级告警阈值，及时通知运维人员系统异常情况。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55952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降级服务策略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在系统负载过高时，自动启动降级服务，保证核心功能可用。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备份恢复方案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定期进行数据和配置备份，制定快速恢复方案，minimizing系统宕机时间。</a:t>
            </a:r>
            <a:endParaRPr lang="en-US" sz="17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0130"/>
            <a:ext cx="6236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未来技术演进：算法升级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089071"/>
            <a:ext cx="30480" cy="51002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58413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3442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1067753" y="2429232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315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新型网络结构研究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80630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探索更高效的神经网络结构，提升模型性能和效率。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11789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38779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9"/>
          <p:cNvSpPr/>
          <p:nvPr/>
        </p:nvSpPr>
        <p:spPr>
          <a:xfrm>
            <a:off x="1040130" y="3962995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迁移学习能力增强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340066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提高模型的迁移学习能力，更好地适应新的DeepFake技术。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01456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7746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1035725" y="5859661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自监督学习探索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23673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研究自监督学习方法，减少对标注数据的依赖，提高模型的泛化能力。</a:t>
            </a:r>
            <a:endParaRPr lang="en-US" sz="17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6236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未来技术演进：性能提升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推理速度优化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通过算法优化和硬件加速，进一步提高模型的推理速度。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准确率提升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持续改进模型结构和训练方法，提高检测准确率。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资源占用降低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优化模型结构和部署方案，降低系统的资源占用。</a:t>
            </a:r>
            <a:endParaRPr lang="en-US" sz="175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236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潜在应用拓展：教育领域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在线考试监控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在远程考试中应用DeepFake检测技术，防止身份欺诈。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作业查重系统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结合DeepFake检测和文本分析，识别可能的作业抄袭行为。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远程教育认证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在远程教育过程中，验证学生身份，确保教育公平性。</a:t>
            </a:r>
            <a:endParaRPr lang="en-US" sz="175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095" y="597218"/>
            <a:ext cx="5972175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潜在应用拓展：司法领域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09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电子证据核验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00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对数字图像和视频证据进行真实性验证，支持司法调查。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" y="3830241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0095" y="459033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司法鉴定辅助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009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辅助法医专家进行图像鉴定，提高鉴定效率和准确性。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00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案件分析支持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00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为复杂案件的图像分析提供技术支持，协助案件侦破。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6201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DeepFake检测系统的需求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效率需求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面对每天产生的海量图片内容，检测系统需要具备自动化处理能力，以应对大规模数据流。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准确性要求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检测结果必须具有高可信度，以确保系统的可靠性和实际应用价值。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实时性要求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系统需要在内容传播前进行快速识别，以防止虚假信息的扩散。</a:t>
            </a:r>
            <a:endParaRPr lang="en-US" sz="17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109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总结与展望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59931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4867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核心价值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977164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高准确率的检测能力、实时处理的性能表现、广泛的应用场景适配以及完善的部署运维方案，构成了本系统的核心价值。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259931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4867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未来发展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977164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未来将重点关注持续的算法优化、更广泛的场景应用、更完善的生态建设以及更深入的技术创新，推动DeepFake检测技术的不断进步。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051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5438" y="2812494"/>
            <a:ext cx="7226856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DeepFake检测系统面临的技术挑战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3665339"/>
            <a:ext cx="22860" cy="4056936"/>
          </a:xfrm>
          <a:prstGeom prst="roundRect">
            <a:avLst>
              <a:gd name="adj" fmla="val 121008"/>
            </a:avLst>
          </a:prstGeom>
          <a:solidFill>
            <a:srgbClr val="575757"/>
          </a:solidFill>
          <a:ln/>
        </p:spPr>
      </p:sp>
      <p:sp>
        <p:nvSpPr>
          <p:cNvPr id="5" name="Shape 2"/>
          <p:cNvSpPr/>
          <p:nvPr/>
        </p:nvSpPr>
        <p:spPr>
          <a:xfrm>
            <a:off x="6485156" y="4068723"/>
            <a:ext cx="645438" cy="22860"/>
          </a:xfrm>
          <a:prstGeom prst="roundRect">
            <a:avLst>
              <a:gd name="adj" fmla="val 121008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7107734" y="3872746"/>
            <a:ext cx="414933" cy="414933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7261324" y="3941921"/>
            <a:ext cx="107633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3995857" y="3849648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特征提取难度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45438" y="4248388"/>
            <a:ext cx="565558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随着伪造技术的不断进步，DeepFake图像的特征变得越来越隐蔽，增加了特征提取的难度。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499806" y="4990624"/>
            <a:ext cx="645438" cy="22860"/>
          </a:xfrm>
          <a:prstGeom prst="roundRect">
            <a:avLst>
              <a:gd name="adj" fmla="val 121008"/>
            </a:avLst>
          </a:prstGeom>
          <a:solidFill>
            <a:srgbClr val="575757"/>
          </a:solidFill>
          <a:ln/>
        </p:spPr>
      </p:sp>
      <p:sp>
        <p:nvSpPr>
          <p:cNvPr id="11" name="Shape 8"/>
          <p:cNvSpPr/>
          <p:nvPr/>
        </p:nvSpPr>
        <p:spPr>
          <a:xfrm>
            <a:off x="7107734" y="4794647"/>
            <a:ext cx="414933" cy="414933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9"/>
          <p:cNvSpPr/>
          <p:nvPr/>
        </p:nvSpPr>
        <p:spPr>
          <a:xfrm>
            <a:off x="7238940" y="4863822"/>
            <a:ext cx="152400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329374" y="4771549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计算资源平衡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329374" y="5170289"/>
            <a:ext cx="565558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系统需要在实时检测与准确率之间找到平衡，这对计算资源的分配提出了挑战。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485156" y="5820370"/>
            <a:ext cx="645438" cy="22860"/>
          </a:xfrm>
          <a:prstGeom prst="roundRect">
            <a:avLst>
              <a:gd name="adj" fmla="val 121008"/>
            </a:avLst>
          </a:prstGeom>
          <a:solidFill>
            <a:srgbClr val="575757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7734" y="5624393"/>
            <a:ext cx="414933" cy="414933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7235369" y="5693569"/>
            <a:ext cx="159663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3995857" y="5601295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泛化能力要求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45438" y="6000036"/>
            <a:ext cx="565558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面对多样化的造假手段，系统需要具备强大的泛化能力，以应对各种类型的DeepFake图像。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7499806" y="6650236"/>
            <a:ext cx="645438" cy="22860"/>
          </a:xfrm>
          <a:prstGeom prst="roundRect">
            <a:avLst>
              <a:gd name="adj" fmla="val 121008"/>
            </a:avLst>
          </a:prstGeom>
          <a:solidFill>
            <a:srgbClr val="575757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7734" y="6454259"/>
            <a:ext cx="414933" cy="414933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2" name="Text 19"/>
          <p:cNvSpPr/>
          <p:nvPr/>
        </p:nvSpPr>
        <p:spPr>
          <a:xfrm>
            <a:off x="7231201" y="6523434"/>
            <a:ext cx="167997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8329374" y="6431161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系统可扩展性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329374" y="6829901"/>
            <a:ext cx="565558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检测系统需要具备良好的可扩展性，以适应不断演进的攻击方式和新兴的DeepFake技术。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55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系统整体架构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数据处理层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391733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负责数据预处理和增强，为后续分析提供高质量的输入数据。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算法核心层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实现特征提取和分类，是系统的核心部分，决定了检测的准确性。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评估反馈层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进行结果分析和性能评估，为系统优化提供依据。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934069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4" name="Text 11"/>
          <p:cNvSpPr/>
          <p:nvPr/>
        </p:nvSpPr>
        <p:spPr>
          <a:xfrm>
            <a:off x="10398681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应用接口层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681" y="5651302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提供外部调用接口，使系统能够与其他应用集成。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01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数据处理流程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089071"/>
            <a:ext cx="30480" cy="51002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58413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3442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1067753" y="2429232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315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预处理阶段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80630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包括图像标准化、数据增强和质量评估，为后续分析做准备。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480798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2408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9"/>
          <p:cNvSpPr/>
          <p:nvPr/>
        </p:nvSpPr>
        <p:spPr>
          <a:xfrm>
            <a:off x="1040130" y="4325898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特征提取阶段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70296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进行多尺度特征分析、关键区域定位和特征向量生成。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01456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7746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1035725" y="5859661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决策输出阶段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23673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执行分类判断、置信度评估和结果优化，得出最终的检测结果。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81016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核心算法选型：EfficientNet-B0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选型理由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模型参数量小（约5.3M）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计算效率高（FLOPs优化）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准确率表现优秀（Top-1 准确率&gt;77%）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创新特点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复合缩放方法优化网络结构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平衡网络深度、宽度与分辨率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自适应特征融合机制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特征提取策略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浅层特征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捕获图像纹理、边缘等基础特征，为后续分析提供初步信息。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中层特征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提取局部结构和组合特征，增强模型对图像内容的理解。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深层特征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理解高级语义信息，为最终的DeepFake判断提供关键依据。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5489"/>
            <a:ext cx="6803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检测机制：图像一致性分析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982742" y="3394591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光照一致性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分析图像中的光照分布，检测是否存在不自然的光影变化。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4846796" y="3394591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纹理连续性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99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评估图像纹理的连续性，识别可能的拼接或修改痕迹。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3" name="Text 10"/>
          <p:cNvSpPr/>
          <p:nvPr/>
        </p:nvSpPr>
        <p:spPr>
          <a:xfrm>
            <a:off x="950714" y="5455682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边缘自然度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检查图像边缘的自然程度，发现可能的人工干预痕迹。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2024-11-11T06:03:14Z</dcterms:created>
  <dcterms:modified xsi:type="dcterms:W3CDTF">2024-11-11T06:03:14Z</dcterms:modified>
</cp:coreProperties>
</file>